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79" r:id="rId5"/>
    <p:sldId id="445" r:id="rId6"/>
    <p:sldId id="470" r:id="rId7"/>
    <p:sldId id="466" r:id="rId8"/>
    <p:sldId id="465" r:id="rId9"/>
    <p:sldId id="468" r:id="rId10"/>
    <p:sldId id="4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DDCDD7-9D13-6DB3-652B-2BE3D921AC86}" name="Gemma Young" initials="GY" userId="652694ebf482f56f" providerId="Windows Live"/>
  <p188:author id="{E47613ED-A72D-5335-E2A0-F830D55AC15B}" name="MS Director" initials="MD" userId="S::msdirector@masteryscience.onmicrosoft.com::94ded8be-1f52-4f6c-9c46-5b7405c8e4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mma Young" initials="GY" lastIdx="8" clrIdx="0">
    <p:extLst>
      <p:ext uri="{19B8F6BF-5375-455C-9EA6-DF929625EA0E}">
        <p15:presenceInfo xmlns:p15="http://schemas.microsoft.com/office/powerpoint/2012/main" userId="652694ebf482f56f" providerId="Windows Live"/>
      </p:ext>
    </p:extLst>
  </p:cmAuthor>
  <p:cmAuthor id="2" name="MS Director" initials="MD" lastIdx="2" clrIdx="1">
    <p:extLst>
      <p:ext uri="{19B8F6BF-5375-455C-9EA6-DF929625EA0E}">
        <p15:presenceInfo xmlns:p15="http://schemas.microsoft.com/office/powerpoint/2012/main" userId="S::tonysherborne@masteryscience.onmicrosoft.com::94ded8be-1f52-4f6c-9c46-5b7405c8e432" providerId="AD"/>
      </p:ext>
    </p:extLst>
  </p:cmAuthor>
  <p:cmAuthor id="3" name="MS Director" initials="MD [2]" lastIdx="19" clrIdx="2">
    <p:extLst>
      <p:ext uri="{19B8F6BF-5375-455C-9EA6-DF929625EA0E}">
        <p15:presenceInfo xmlns:p15="http://schemas.microsoft.com/office/powerpoint/2012/main" userId="S::msdirector@masteryscience.onmicrosoft.com::94ded8be-1f52-4f6c-9c46-5b7405c8e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CB8"/>
    <a:srgbClr val="B4ABAB"/>
    <a:srgbClr val="461D0C"/>
    <a:srgbClr val="C4CEB5"/>
    <a:srgbClr val="274770"/>
    <a:srgbClr val="653321"/>
    <a:srgbClr val="371F15"/>
    <a:srgbClr val="5D3020"/>
    <a:srgbClr val="BBBB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6"/>
    <p:restoredTop sz="87415" autoAdjust="0"/>
  </p:normalViewPr>
  <p:slideViewPr>
    <p:cSldViewPr snapToGrid="0">
      <p:cViewPr>
        <p:scale>
          <a:sx n="80" d="100"/>
          <a:sy n="80" d="100"/>
        </p:scale>
        <p:origin x="2368" y="856"/>
      </p:cViewPr>
      <p:guideLst>
        <p:guide orient="horz" pos="4088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FCB3-8899-4B42-B79E-2B2BC45E2CE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6056F-7A9B-477C-864F-99BBF9918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8DDA-6197-446A-853C-9249F1FC77A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2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056F-7A9B-477C-864F-99BBF9918C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0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056F-7A9B-477C-864F-99BBF9918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1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056F-7A9B-477C-864F-99BBF9918C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5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6056F-7A9B-477C-864F-99BBF9918C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7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1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6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3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4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9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7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3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6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8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5111-5D46-4B2E-9F77-3D8D20122A46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31FC-71B2-4636-A696-E1C7EE9FB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310"/>
            <a:ext cx="9142412" cy="1066801"/>
          </a:xfrm>
          <a:prstGeom prst="rect">
            <a:avLst/>
          </a:prstGeom>
          <a:solidFill>
            <a:srgbClr val="5AF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59016"/>
            <a:ext cx="914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entury Gothic" pitchFamily="34" charset="0"/>
              </a:rPr>
              <a:t>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86E32-C706-44DC-BE63-5209B5D63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503" y="962948"/>
            <a:ext cx="4476101" cy="1334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48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AF0257-CEA1-0CEE-C0A8-E55C817BA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9811"/>
            <a:ext cx="9144000" cy="6168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E5376-9436-46AC-B32B-D9C02968E846}"/>
              </a:ext>
            </a:extLst>
          </p:cNvPr>
          <p:cNvSpPr/>
          <p:nvPr/>
        </p:nvSpPr>
        <p:spPr>
          <a:xfrm>
            <a:off x="0" y="0"/>
            <a:ext cx="9144000" cy="1224964"/>
          </a:xfrm>
          <a:prstGeom prst="rect">
            <a:avLst/>
          </a:prstGeom>
          <a:solidFill>
            <a:srgbClr val="46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21D08-EDC5-4A69-B701-98531C502C23}"/>
              </a:ext>
            </a:extLst>
          </p:cNvPr>
          <p:cNvSpPr txBox="1"/>
          <p:nvPr/>
        </p:nvSpPr>
        <p:spPr>
          <a:xfrm>
            <a:off x="264085" y="147746"/>
            <a:ext cx="8757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November </a:t>
            </a: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World leaders gather for the annual climate change conference.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239F6-D978-4704-9238-63F798CD47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055DB-D84B-C981-81EF-664EC5B17743}"/>
              </a:ext>
            </a:extLst>
          </p:cNvPr>
          <p:cNvSpPr txBox="1"/>
          <p:nvPr/>
        </p:nvSpPr>
        <p:spPr>
          <a:xfrm>
            <a:off x="-85168" y="658974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12124"/>
                </a:solidFill>
                <a:effectLst/>
                <a:highlight>
                  <a:srgbClr val="F3F5F6"/>
                </a:highlight>
                <a:latin typeface="Proxima Nova"/>
              </a:rPr>
              <a:t>Credit: UN Photo/UNFCCC/Jan </a:t>
            </a:r>
            <a:r>
              <a:rPr lang="en-GB" sz="1200" b="0" i="0" dirty="0" err="1">
                <a:solidFill>
                  <a:srgbClr val="212124"/>
                </a:solidFill>
                <a:effectLst/>
                <a:highlight>
                  <a:srgbClr val="F3F5F6"/>
                </a:highlight>
                <a:latin typeface="Proxima Nova"/>
              </a:rPr>
              <a:t>Golinski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229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42C17C-2FEC-184F-F03A-962F3AFD84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750" y="0"/>
            <a:ext cx="921975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BE075E-20FD-122B-630C-8B3C505C13AD}"/>
              </a:ext>
            </a:extLst>
          </p:cNvPr>
          <p:cNvSpPr/>
          <p:nvPr/>
        </p:nvSpPr>
        <p:spPr>
          <a:xfrm>
            <a:off x="-75750" y="-46505"/>
            <a:ext cx="9219750" cy="944863"/>
          </a:xfrm>
          <a:prstGeom prst="rect">
            <a:avLst/>
          </a:prstGeom>
          <a:solidFill>
            <a:srgbClr val="C4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9A312-D4CE-4717-993C-DE48C110548F}"/>
              </a:ext>
            </a:extLst>
          </p:cNvPr>
          <p:cNvSpPr txBox="1"/>
          <p:nvPr/>
        </p:nvSpPr>
        <p:spPr>
          <a:xfrm>
            <a:off x="8216727" y="3136612"/>
            <a:ext cx="50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18C863-FD2E-4AF6-A2E8-F30E3143E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9BF351-8887-6D5D-56FE-F65507DDD03B}"/>
              </a:ext>
            </a:extLst>
          </p:cNvPr>
          <p:cNvSpPr txBox="1"/>
          <p:nvPr/>
        </p:nvSpPr>
        <p:spPr>
          <a:xfrm>
            <a:off x="75006" y="116106"/>
            <a:ext cx="906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How to stop the effects of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3626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321D08-EDC5-4A69-B701-98531C502C23}"/>
              </a:ext>
            </a:extLst>
          </p:cNvPr>
          <p:cNvSpPr txBox="1"/>
          <p:nvPr/>
        </p:nvSpPr>
        <p:spPr>
          <a:xfrm>
            <a:off x="475888" y="327600"/>
            <a:ext cx="43362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The government has pledged that the UK will be </a:t>
            </a:r>
            <a:r>
              <a:rPr lang="en-GB" sz="2800" b="1" dirty="0">
                <a:latin typeface="Century Gothic" panose="020B0502020202020204" pitchFamily="34" charset="0"/>
              </a:rPr>
              <a:t>carbon neutral</a:t>
            </a:r>
            <a:r>
              <a:rPr lang="en-GB" sz="2800" dirty="0">
                <a:latin typeface="Century Gothic" panose="020B0502020202020204" pitchFamily="34" charset="0"/>
              </a:rPr>
              <a:t> by 2050. 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Both households and companies have to play their part.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How will it be more than ‘</a:t>
            </a:r>
            <a:r>
              <a:rPr lang="en-GB" sz="2800" dirty="0">
                <a:latin typeface="Daniel Black" pitchFamily="50" charset="0"/>
              </a:rPr>
              <a:t>blah, blah, blah</a:t>
            </a:r>
            <a:r>
              <a:rPr lang="en-GB" sz="2800" dirty="0">
                <a:latin typeface="Century Gothic" panose="020B0502020202020204" pitchFamily="34" charset="0"/>
              </a:rPr>
              <a:t>’?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492E9D-6E7E-4342-8026-9FF51A373148}"/>
              </a:ext>
            </a:extLst>
          </p:cNvPr>
          <p:cNvSpPr/>
          <p:nvPr/>
        </p:nvSpPr>
        <p:spPr>
          <a:xfrm>
            <a:off x="279479" y="5918697"/>
            <a:ext cx="8658976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What does carbon neutral mean?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text, outdoor, truck, sky&#10;&#10;Description automatically generated">
            <a:extLst>
              <a:ext uri="{FF2B5EF4-FFF2-40B4-BE49-F238E27FC236}">
                <a16:creationId xmlns:a16="http://schemas.microsoft.com/office/drawing/2014/main" id="{FD0170A6-9130-4405-AD25-F9ECDD16B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84" y="2785786"/>
            <a:ext cx="4217710" cy="2812158"/>
          </a:xfrm>
          <a:prstGeom prst="rect">
            <a:avLst/>
          </a:prstGeom>
        </p:spPr>
      </p:pic>
      <p:pic>
        <p:nvPicPr>
          <p:cNvPr id="14" name="Picture 13" descr="A person writing on a book&#10;&#10;Description automatically generated with low confidence">
            <a:extLst>
              <a:ext uri="{FF2B5EF4-FFF2-40B4-BE49-F238E27FC236}">
                <a16:creationId xmlns:a16="http://schemas.microsoft.com/office/drawing/2014/main" id="{3B070D48-788F-4297-B3B7-8B47D782A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748" y="0"/>
            <a:ext cx="4230252" cy="2198662"/>
          </a:xfrm>
          <a:prstGeom prst="rect">
            <a:avLst/>
          </a:prstGeom>
        </p:spPr>
      </p:pic>
      <p:pic>
        <p:nvPicPr>
          <p:cNvPr id="8" name="Picture 7" descr="Two people holding a bucket of water&#10;&#10;Description automatically generated with medium confidence">
            <a:extLst>
              <a:ext uri="{FF2B5EF4-FFF2-40B4-BE49-F238E27FC236}">
                <a16:creationId xmlns:a16="http://schemas.microsoft.com/office/drawing/2014/main" id="{574DCC9F-F99C-43EE-AE9D-FC0DB8CE46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764" y="3113387"/>
            <a:ext cx="4218236" cy="2812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7E7F90-D8C7-4A5C-B78E-CA97509CF5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23610D9-7BA4-4FE6-98BB-AE70385DF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048" y="3425566"/>
            <a:ext cx="1048818" cy="63465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ACB9B0-D9B5-4170-9E7E-70C7FFCB7C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882" y="2434613"/>
            <a:ext cx="5990866" cy="4279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D09D1-5A54-4884-A51F-88C4707E53C9}"/>
              </a:ext>
            </a:extLst>
          </p:cNvPr>
          <p:cNvSpPr txBox="1"/>
          <p:nvPr/>
        </p:nvSpPr>
        <p:spPr>
          <a:xfrm>
            <a:off x="608728" y="321025"/>
            <a:ext cx="8658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Being carbon neutral means balancing the amount of carbon dioxide we release into the atmosphere with the amount we take out.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28B06-57AE-364B-A91D-7F2E683710C6}"/>
              </a:ext>
            </a:extLst>
          </p:cNvPr>
          <p:cNvSpPr/>
          <p:nvPr/>
        </p:nvSpPr>
        <p:spPr>
          <a:xfrm>
            <a:off x="1251879" y="2328668"/>
            <a:ext cx="5700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Amount of</a:t>
            </a:r>
          </a:p>
          <a:p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CO</a:t>
            </a:r>
            <a:r>
              <a:rPr lang="en-GB" sz="2800" baseline="-25000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released      = </a:t>
            </a:r>
            <a:endParaRPr lang="en-A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E395B-8054-6C42-8A06-EF368D2F6CE9}"/>
              </a:ext>
            </a:extLst>
          </p:cNvPr>
          <p:cNvSpPr/>
          <p:nvPr/>
        </p:nvSpPr>
        <p:spPr>
          <a:xfrm>
            <a:off x="5145376" y="2292580"/>
            <a:ext cx="3998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Amount of </a:t>
            </a:r>
          </a:p>
          <a:p>
            <a:r>
              <a:rPr 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CO</a:t>
            </a:r>
            <a:r>
              <a:rPr lang="en-GB" sz="2800" baseline="-2500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 taken out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30488-154C-D848-952B-B204A6DEC0DB}"/>
              </a:ext>
            </a:extLst>
          </p:cNvPr>
          <p:cNvSpPr/>
          <p:nvPr/>
        </p:nvSpPr>
        <p:spPr>
          <a:xfrm>
            <a:off x="242512" y="5978321"/>
            <a:ext cx="8658976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How are we going to achieve being carbon neutral?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282A6485-E224-46D6-B496-2E9DFE40E3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639" y="3372650"/>
            <a:ext cx="1048818" cy="695568"/>
          </a:xfrm>
          <a:prstGeom prst="rect">
            <a:avLst/>
          </a:prstGeom>
        </p:spPr>
      </p:pic>
      <p:pic>
        <p:nvPicPr>
          <p:cNvPr id="20" name="Picture 19" descr="A group of trees&#10;&#10;Description automatically generated with medium confidence">
            <a:extLst>
              <a:ext uri="{FF2B5EF4-FFF2-40B4-BE49-F238E27FC236}">
                <a16:creationId xmlns:a16="http://schemas.microsoft.com/office/drawing/2014/main" id="{11DDF158-157A-4406-B879-8A8FADBB09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543" y="3274740"/>
            <a:ext cx="1483704" cy="7934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A6DA37-E2B8-4BC9-B61B-30A7260138D3}"/>
              </a:ext>
            </a:extLst>
          </p:cNvPr>
          <p:cNvSpPr/>
          <p:nvPr/>
        </p:nvSpPr>
        <p:spPr>
          <a:xfrm>
            <a:off x="6711647" y="3571212"/>
            <a:ext cx="230909" cy="388373"/>
          </a:xfrm>
          <a:custGeom>
            <a:avLst/>
            <a:gdLst>
              <a:gd name="connsiteX0" fmla="*/ 6402 w 230909"/>
              <a:gd name="connsiteY0" fmla="*/ 225898 h 388373"/>
              <a:gd name="connsiteX1" fmla="*/ 38247 w 230909"/>
              <a:gd name="connsiteY1" fmla="*/ 275940 h 388373"/>
              <a:gd name="connsiteX2" fmla="*/ 56444 w 230909"/>
              <a:gd name="connsiteY2" fmla="*/ 307785 h 388373"/>
              <a:gd name="connsiteX3" fmla="*/ 65542 w 230909"/>
              <a:gd name="connsiteY3" fmla="*/ 344179 h 388373"/>
              <a:gd name="connsiteX4" fmla="*/ 88288 w 230909"/>
              <a:gd name="connsiteY4" fmla="*/ 371475 h 388373"/>
              <a:gd name="connsiteX5" fmla="*/ 161077 w 230909"/>
              <a:gd name="connsiteY5" fmla="*/ 371475 h 388373"/>
              <a:gd name="connsiteX6" fmla="*/ 229315 w 230909"/>
              <a:gd name="connsiteY6" fmla="*/ 157660 h 388373"/>
              <a:gd name="connsiteX7" fmla="*/ 197471 w 230909"/>
              <a:gd name="connsiteY7" fmla="*/ 25731 h 388373"/>
              <a:gd name="connsiteX8" fmla="*/ 70091 w 230909"/>
              <a:gd name="connsiteY8" fmla="*/ 2985 h 388373"/>
              <a:gd name="connsiteX9" fmla="*/ 47345 w 230909"/>
              <a:gd name="connsiteY9" fmla="*/ 66675 h 388373"/>
              <a:gd name="connsiteX10" fmla="*/ 24599 w 230909"/>
              <a:gd name="connsiteY10" fmla="*/ 134913 h 388373"/>
              <a:gd name="connsiteX11" fmla="*/ 1853 w 230909"/>
              <a:gd name="connsiteY11" fmla="*/ 175857 h 388373"/>
              <a:gd name="connsiteX12" fmla="*/ 6402 w 230909"/>
              <a:gd name="connsiteY12" fmla="*/ 225898 h 3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909" h="388373">
                <a:moveTo>
                  <a:pt x="6402" y="225898"/>
                </a:moveTo>
                <a:cubicBezTo>
                  <a:pt x="12468" y="242578"/>
                  <a:pt x="29907" y="262292"/>
                  <a:pt x="38247" y="275940"/>
                </a:cubicBezTo>
                <a:cubicBezTo>
                  <a:pt x="46587" y="289588"/>
                  <a:pt x="51895" y="296412"/>
                  <a:pt x="56444" y="307785"/>
                </a:cubicBezTo>
                <a:cubicBezTo>
                  <a:pt x="60993" y="319158"/>
                  <a:pt x="60235" y="333564"/>
                  <a:pt x="65542" y="344179"/>
                </a:cubicBezTo>
                <a:cubicBezTo>
                  <a:pt x="70849" y="354794"/>
                  <a:pt x="72366" y="366926"/>
                  <a:pt x="88288" y="371475"/>
                </a:cubicBezTo>
                <a:cubicBezTo>
                  <a:pt x="104210" y="376024"/>
                  <a:pt x="137573" y="407111"/>
                  <a:pt x="161077" y="371475"/>
                </a:cubicBezTo>
                <a:cubicBezTo>
                  <a:pt x="184582" y="335839"/>
                  <a:pt x="223249" y="215284"/>
                  <a:pt x="229315" y="157660"/>
                </a:cubicBezTo>
                <a:cubicBezTo>
                  <a:pt x="235381" y="100036"/>
                  <a:pt x="224008" y="51510"/>
                  <a:pt x="197471" y="25731"/>
                </a:cubicBezTo>
                <a:cubicBezTo>
                  <a:pt x="170934" y="-48"/>
                  <a:pt x="95112" y="-3839"/>
                  <a:pt x="70091" y="2985"/>
                </a:cubicBezTo>
                <a:cubicBezTo>
                  <a:pt x="45070" y="9809"/>
                  <a:pt x="54927" y="44687"/>
                  <a:pt x="47345" y="66675"/>
                </a:cubicBezTo>
                <a:cubicBezTo>
                  <a:pt x="39763" y="88663"/>
                  <a:pt x="32181" y="116716"/>
                  <a:pt x="24599" y="134913"/>
                </a:cubicBezTo>
                <a:cubicBezTo>
                  <a:pt x="17017" y="153110"/>
                  <a:pt x="5644" y="162209"/>
                  <a:pt x="1853" y="175857"/>
                </a:cubicBezTo>
                <a:cubicBezTo>
                  <a:pt x="-1938" y="189505"/>
                  <a:pt x="336" y="209218"/>
                  <a:pt x="6402" y="2258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4E3222-7F61-40EA-BF04-9D16ADE241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338AB36B-0AA8-48FE-B7CC-14CAEC5D89EB}"/>
              </a:ext>
            </a:extLst>
          </p:cNvPr>
          <p:cNvSpPr/>
          <p:nvPr/>
        </p:nvSpPr>
        <p:spPr>
          <a:xfrm rot="10800000">
            <a:off x="1401017" y="3277754"/>
            <a:ext cx="443346" cy="69272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3FBCCD4-4056-44CA-AC26-8910BAB86EE0}"/>
              </a:ext>
            </a:extLst>
          </p:cNvPr>
          <p:cNvSpPr/>
          <p:nvPr/>
        </p:nvSpPr>
        <p:spPr>
          <a:xfrm>
            <a:off x="6835015" y="3274312"/>
            <a:ext cx="443346" cy="69272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5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C8A22-4329-6340-8075-49C6EC9C6DF5}"/>
              </a:ext>
            </a:extLst>
          </p:cNvPr>
          <p:cNvSpPr txBox="1"/>
          <p:nvPr/>
        </p:nvSpPr>
        <p:spPr>
          <a:xfrm>
            <a:off x="241268" y="420812"/>
            <a:ext cx="4690950" cy="601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Young people are telling local companies to reduce how much CO</a:t>
            </a:r>
            <a:r>
              <a:rPr lang="en-US" sz="2800" baseline="-25000" dirty="0">
                <a:latin typeface="Century Gothic" panose="020B0502020202020204" pitchFamily="34" charset="0"/>
              </a:rPr>
              <a:t>2</a:t>
            </a:r>
            <a:r>
              <a:rPr lang="en-US" sz="2800" dirty="0">
                <a:latin typeface="Century Gothic" panose="020B0502020202020204" pitchFamily="34" charset="0"/>
              </a:rPr>
              <a:t> they release. This is called their </a:t>
            </a:r>
            <a:r>
              <a:rPr lang="en-US" sz="2800" b="1" dirty="0">
                <a:latin typeface="Century Gothic" panose="020B0502020202020204" pitchFamily="34" charset="0"/>
              </a:rPr>
              <a:t>carbon footprint</a:t>
            </a:r>
            <a:r>
              <a:rPr lang="en-US" sz="2800" dirty="0">
                <a:latin typeface="Century Gothic" panose="020B0502020202020204" pitchFamily="34" charset="0"/>
              </a:rPr>
              <a:t>. You could do this too.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First, learn how to make a persuasive case.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Let’s </a:t>
            </a:r>
            <a:r>
              <a:rPr lang="en-US" sz="2800" dirty="0" err="1">
                <a:latin typeface="Century Gothic" panose="020B0502020202020204" pitchFamily="34" charset="0"/>
              </a:rPr>
              <a:t>practise</a:t>
            </a:r>
            <a:r>
              <a:rPr lang="en-US" sz="2800" dirty="0">
                <a:latin typeface="Century Gothic" panose="020B0502020202020204" pitchFamily="34" charset="0"/>
              </a:rPr>
              <a:t> by helping a café become carbon neutral.</a:t>
            </a:r>
          </a:p>
        </p:txBody>
      </p:sp>
      <p:pic>
        <p:nvPicPr>
          <p:cNvPr id="4" name="Picture 3" descr="A crowd of people holding signs and flags&#10;&#10;Description automatically generated with medium confidence">
            <a:extLst>
              <a:ext uri="{FF2B5EF4-FFF2-40B4-BE49-F238E27FC236}">
                <a16:creationId xmlns:a16="http://schemas.microsoft.com/office/drawing/2014/main" id="{E3C77C17-B770-489D-8257-EA5D9B0324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ADD7B-4AE5-4234-B20F-6C1EF66E9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6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a store&#10;&#10;Description automatically generated with low confidence">
            <a:extLst>
              <a:ext uri="{FF2B5EF4-FFF2-40B4-BE49-F238E27FC236}">
                <a16:creationId xmlns:a16="http://schemas.microsoft.com/office/drawing/2014/main" id="{ABB170E4-345C-4410-9076-5FFB7E4409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8F572-2F32-4AE9-A8F0-DA7FEA0A22AA}"/>
              </a:ext>
            </a:extLst>
          </p:cNvPr>
          <p:cNvSpPr/>
          <p:nvPr/>
        </p:nvSpPr>
        <p:spPr>
          <a:xfrm>
            <a:off x="75129" y="145494"/>
            <a:ext cx="7295489" cy="1034715"/>
          </a:xfrm>
          <a:prstGeom prst="rect">
            <a:avLst/>
          </a:prstGeom>
          <a:solidFill>
            <a:srgbClr val="C4CE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D09D1-5A54-4884-A51F-88C4707E53C9}"/>
              </a:ext>
            </a:extLst>
          </p:cNvPr>
          <p:cNvSpPr txBox="1"/>
          <p:nvPr/>
        </p:nvSpPr>
        <p:spPr>
          <a:xfrm>
            <a:off x="768599" y="300871"/>
            <a:ext cx="987525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my café - Coffee Club!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735A6-0E5B-41A7-BED7-0DAA8F328A48}"/>
              </a:ext>
            </a:extLst>
          </p:cNvPr>
          <p:cNvSpPr/>
          <p:nvPr/>
        </p:nvSpPr>
        <p:spPr>
          <a:xfrm>
            <a:off x="-88362" y="1019071"/>
            <a:ext cx="5146158" cy="5378249"/>
          </a:xfrm>
          <a:prstGeom prst="rect">
            <a:avLst/>
          </a:prstGeom>
          <a:solidFill>
            <a:srgbClr val="C4CE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47ABA-1E6B-4633-819E-E755A585F56B}"/>
              </a:ext>
            </a:extLst>
          </p:cNvPr>
          <p:cNvSpPr txBox="1"/>
          <p:nvPr/>
        </p:nvSpPr>
        <p:spPr>
          <a:xfrm>
            <a:off x="149579" y="1177864"/>
            <a:ext cx="46015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already buy environmentally-friendly coffee. But our carbon footprint </a:t>
            </a:r>
            <a:r>
              <a:rPr lang="en-GB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15 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tons of CO</a:t>
            </a:r>
            <a:r>
              <a:rPr lang="en-GB" sz="32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year. </a:t>
            </a:r>
          </a:p>
          <a:p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become carbon neutral, without spending lots of money?  </a:t>
            </a: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142E4-2D0E-44EC-894C-303B56F5B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650" y="6530745"/>
            <a:ext cx="1324518" cy="174220"/>
          </a:xfrm>
          <a:prstGeom prst="rect">
            <a:avLst/>
          </a:prstGeom>
        </p:spPr>
      </p:pic>
      <p:pic>
        <p:nvPicPr>
          <p:cNvPr id="10" name="Picture 9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81E9E0D9-31AA-4B16-A338-17178001DB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332" y="5778440"/>
            <a:ext cx="590550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1544C4-002A-458E-9BE4-C5859559E5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4" y="270867"/>
            <a:ext cx="5429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7" ma:contentTypeDescription="Create a new document." ma:contentTypeScope="" ma:versionID="c577a196a679cb3a4138cbb8dafdfbaf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0ff80114e0ad64a01713b139f0249629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Props1.xml><?xml version="1.0" encoding="utf-8"?>
<ds:datastoreItem xmlns:ds="http://schemas.openxmlformats.org/officeDocument/2006/customXml" ds:itemID="{CC679E68-0438-4F48-9772-DC6E8DB18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260C8-960E-4C22-ADD5-25A08D96F5D9}"/>
</file>

<file path=customXml/itemProps3.xml><?xml version="1.0" encoding="utf-8"?>
<ds:datastoreItem xmlns:ds="http://schemas.openxmlformats.org/officeDocument/2006/customXml" ds:itemID="{93CAF076-E87C-4DB9-8466-608C138AD492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394e9b0-6f8b-40d8-8976-8489f5e4e9b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210</Words>
  <Application>Microsoft Macintosh PowerPoint</Application>
  <PresentationFormat>On-screen Show (4:3)</PresentationFormat>
  <Paragraphs>32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Daniel Black</vt:lpstr>
      <vt:lpstr>Proxima Nova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Young</dc:creator>
  <cp:lastModifiedBy>TS</cp:lastModifiedBy>
  <cp:revision>9</cp:revision>
  <dcterms:created xsi:type="dcterms:W3CDTF">2020-12-09T16:29:18Z</dcterms:created>
  <dcterms:modified xsi:type="dcterms:W3CDTF">2024-03-04T09:18:48Z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0x010100AC1C7C3A662D6440A0807A4EEF1554AD</vt:lpwstr>
  </property>
</Properties>
</file>